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handoutMasterIdLst>
    <p:handoutMasterId r:id="rId11"/>
  </p:handoutMasterIdLst>
  <p:sldIdLst>
    <p:sldId id="257" r:id="rId2"/>
    <p:sldId id="276" r:id="rId3"/>
    <p:sldId id="278" r:id="rId4"/>
    <p:sldId id="279" r:id="rId5"/>
    <p:sldId id="280" r:id="rId6"/>
    <p:sldId id="277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6666"/>
    <a:srgbClr val="5F5F5F"/>
    <a:srgbClr val="CCFFCC"/>
    <a:srgbClr val="99FFCC"/>
    <a:srgbClr val="6699FF"/>
    <a:srgbClr val="009999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1BA6B1-1CE0-484D-AD57-B0FBDD9195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0234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타원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780D9D-BAB3-45FE-872E-03AA54A75088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타원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타원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제목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4/29/2013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grpSp>
        <p:nvGrpSpPr>
          <p:cNvPr id="20" name="Group 8"/>
          <p:cNvGrpSpPr>
            <a:grpSpLocks/>
          </p:cNvGrpSpPr>
          <p:nvPr userDrawn="1"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4" name="Text Box 40"/>
          <p:cNvSpPr txBox="1">
            <a:spLocks noChangeArrowheads="1"/>
          </p:cNvSpPr>
          <p:nvPr userDrawn="1"/>
        </p:nvSpPr>
        <p:spPr bwMode="auto">
          <a:xfrm>
            <a:off x="8040688" y="1458913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solidFill>
                  <a:srgbClr val="000000"/>
                </a:solidFill>
                <a:latin typeface="Verdana" pitchFamily="34" charset="0"/>
              </a:rPr>
              <a:t>Slide</a:t>
            </a:r>
          </a:p>
        </p:txBody>
      </p:sp>
      <p:sp>
        <p:nvSpPr>
          <p:cNvPr id="55" name="Rectangle 43"/>
          <p:cNvSpPr>
            <a:spLocks noChangeArrowheads="1"/>
          </p:cNvSpPr>
          <p:nvPr userDrawn="1"/>
        </p:nvSpPr>
        <p:spPr bwMode="auto">
          <a:xfrm>
            <a:off x="5292725" y="6597650"/>
            <a:ext cx="3816350" cy="215900"/>
          </a:xfrm>
          <a:prstGeom prst="rect">
            <a:avLst/>
          </a:prstGeom>
          <a:gradFill rotWithShape="1">
            <a:gsLst>
              <a:gs pos="0">
                <a:srgbClr val="A0C1C0">
                  <a:gamma/>
                  <a:tint val="0"/>
                  <a:invGamma/>
                </a:srgbClr>
              </a:gs>
              <a:gs pos="100000">
                <a:srgbClr val="A0C1C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수질오염실험 </a:t>
            </a:r>
            <a:r>
              <a:rPr lang="en-US" altLang="ko-KR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[2007-1, </a:t>
            </a:r>
            <a:r>
              <a:rPr lang="ko-KR" alt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대구대학교 환경공학과</a:t>
            </a:r>
            <a:r>
              <a:rPr lang="en-US" altLang="ko-KR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]</a:t>
            </a:r>
            <a:endParaRPr lang="en-US" altLang="ko-KR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" name="Rectangle 45"/>
          <p:cNvSpPr>
            <a:spLocks noChangeArrowheads="1"/>
          </p:cNvSpPr>
          <p:nvPr userDrawn="1"/>
        </p:nvSpPr>
        <p:spPr bwMode="auto">
          <a:xfrm>
            <a:off x="539750" y="836613"/>
            <a:ext cx="7200900" cy="71437"/>
          </a:xfrm>
          <a:prstGeom prst="rect">
            <a:avLst/>
          </a:prstGeom>
          <a:gradFill rotWithShape="1">
            <a:gsLst>
              <a:gs pos="0">
                <a:srgbClr val="547F7E"/>
              </a:gs>
              <a:gs pos="100000">
                <a:srgbClr val="E5E5F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468313" y="974725"/>
            <a:ext cx="976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000">
                <a:latin typeface="HY헤드라인M" pitchFamily="18" charset="-127"/>
                <a:ea typeface="HY헤드라인M" pitchFamily="18" charset="-127"/>
              </a:rPr>
              <a:t>개요</a:t>
            </a:r>
          </a:p>
        </p:txBody>
      </p:sp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466725" y="327025"/>
            <a:ext cx="7443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4.</a:t>
            </a:r>
            <a:r>
              <a:rPr lang="ko-KR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총질소</a:t>
            </a:r>
            <a:r>
              <a:rPr lang="ko-KR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(TN, total </a:t>
            </a:r>
            <a:r>
              <a:rPr lang="en-US" altLang="ko-K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nitrogen)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분석 및 물질수지 설계</a:t>
            </a:r>
            <a:endParaRPr lang="en-US" altLang="ko-KR" sz="2400" dirty="0">
              <a:effectLst>
                <a:outerShdw blurRad="38100" dist="38100" dir="2700000" algn="tl">
                  <a:srgbClr val="C0C0C0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809625" y="1520825"/>
            <a:ext cx="7477151" cy="4401751"/>
            <a:chOff x="809625" y="1520825"/>
            <a:chExt cx="7477151" cy="4401751"/>
          </a:xfrm>
        </p:grpSpPr>
        <p:sp>
          <p:nvSpPr>
            <p:cNvPr id="66568" name="Text Box 8"/>
            <p:cNvSpPr txBox="1">
              <a:spLocks noChangeArrowheads="1"/>
            </p:cNvSpPr>
            <p:nvPr/>
          </p:nvSpPr>
          <p:spPr bwMode="auto">
            <a:xfrm>
              <a:off x="809625" y="1520825"/>
              <a:ext cx="73628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Char char="£"/>
              </a:pPr>
              <a:r>
                <a:rPr lang="en-US" altLang="ko-KR" b="1">
                  <a:latin typeface="HY그래픽" pitchFamily="18" charset="-127"/>
                  <a:ea typeface="HY그래픽" pitchFamily="18" charset="-127"/>
                </a:rPr>
                <a:t> </a:t>
              </a:r>
              <a:r>
                <a:rPr lang="ko-KR" altLang="en-US" b="1">
                  <a:latin typeface="HY그래픽" pitchFamily="18" charset="-127"/>
                  <a:ea typeface="HY그래픽" pitchFamily="18" charset="-127"/>
                </a:rPr>
                <a:t>총질소 </a:t>
              </a:r>
              <a:r>
                <a:rPr lang="en-US" altLang="ko-KR" b="1">
                  <a:latin typeface="HY그래픽" pitchFamily="18" charset="-127"/>
                  <a:ea typeface="HY그래픽" pitchFamily="18" charset="-127"/>
                </a:rPr>
                <a:t>= ?</a:t>
              </a:r>
            </a:p>
          </p:txBody>
        </p:sp>
        <p:sp>
          <p:nvSpPr>
            <p:cNvPr id="66585" name="Text Box 25"/>
            <p:cNvSpPr txBox="1">
              <a:spLocks noChangeArrowheads="1"/>
            </p:cNvSpPr>
            <p:nvPr/>
          </p:nvSpPr>
          <p:spPr bwMode="auto">
            <a:xfrm>
              <a:off x="809625" y="3121025"/>
              <a:ext cx="73628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Char char="£"/>
              </a:pPr>
              <a:r>
                <a:rPr lang="en-US" altLang="ko-KR" b="1" dirty="0">
                  <a:latin typeface="HY그래픽" pitchFamily="18" charset="-127"/>
                  <a:ea typeface="HY그래픽" pitchFamily="18" charset="-127"/>
                </a:rPr>
                <a:t> </a:t>
              </a:r>
              <a:r>
                <a:rPr lang="ko-KR" altLang="en-US" b="1" dirty="0" err="1">
                  <a:latin typeface="HY그래픽" pitchFamily="18" charset="-127"/>
                  <a:ea typeface="HY그래픽" pitchFamily="18" charset="-127"/>
                </a:rPr>
                <a:t>총질소</a:t>
              </a:r>
              <a:r>
                <a:rPr lang="ko-KR" altLang="en-US" b="1" dirty="0">
                  <a:latin typeface="HY그래픽" pitchFamily="18" charset="-127"/>
                  <a:ea typeface="HY그래픽" pitchFamily="18" charset="-127"/>
                </a:rPr>
                <a:t> 측정의 의미</a:t>
              </a:r>
              <a:r>
                <a:rPr lang="en-US" altLang="ko-KR" b="1" dirty="0">
                  <a:latin typeface="HY그래픽" pitchFamily="18" charset="-127"/>
                  <a:ea typeface="HY그래픽" pitchFamily="18" charset="-127"/>
                </a:rPr>
                <a:t>?</a:t>
              </a:r>
            </a:p>
          </p:txBody>
        </p:sp>
        <p:sp>
          <p:nvSpPr>
            <p:cNvPr id="66586" name="Text Box 26"/>
            <p:cNvSpPr txBox="1">
              <a:spLocks noChangeArrowheads="1"/>
            </p:cNvSpPr>
            <p:nvPr/>
          </p:nvSpPr>
          <p:spPr bwMode="auto">
            <a:xfrm>
              <a:off x="1116013" y="1989138"/>
              <a:ext cx="69310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None/>
              </a:pPr>
              <a:r>
                <a:rPr lang="ko-KR" altLang="en-US" b="1">
                  <a:latin typeface="HY그래픽" pitchFamily="18" charset="-127"/>
                  <a:ea typeface="HY그래픽" pitchFamily="18" charset="-127"/>
                </a:rPr>
                <a:t>무기성 질소 </a:t>
              </a:r>
              <a:r>
                <a:rPr lang="en-US" altLang="ko-KR" b="1">
                  <a:latin typeface="HY그래픽" pitchFamily="18" charset="-127"/>
                  <a:ea typeface="HY그래픽" pitchFamily="18" charset="-127"/>
                </a:rPr>
                <a:t>+ </a:t>
              </a:r>
              <a:r>
                <a:rPr lang="ko-KR" altLang="en-US" b="1">
                  <a:latin typeface="HY그래픽" pitchFamily="18" charset="-127"/>
                  <a:ea typeface="HY그래픽" pitchFamily="18" charset="-127"/>
                </a:rPr>
                <a:t>유기성 질소 </a:t>
              </a:r>
              <a:r>
                <a:rPr lang="en-US" altLang="ko-KR" b="1">
                  <a:latin typeface="HY그래픽" pitchFamily="18" charset="-127"/>
                  <a:ea typeface="HY그래픽" pitchFamily="18" charset="-127"/>
                </a:rPr>
                <a:t>=</a:t>
              </a:r>
            </a:p>
          </p:txBody>
        </p:sp>
        <p:sp>
          <p:nvSpPr>
            <p:cNvPr id="66587" name="Text Box 27"/>
            <p:cNvSpPr txBox="1">
              <a:spLocks noChangeArrowheads="1"/>
            </p:cNvSpPr>
            <p:nvPr/>
          </p:nvSpPr>
          <p:spPr bwMode="auto">
            <a:xfrm>
              <a:off x="1116013" y="2420938"/>
              <a:ext cx="69310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None/>
              </a:pPr>
              <a:r>
                <a:rPr lang="en-US" altLang="ko-KR" b="1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NH</a:t>
              </a:r>
              <a:r>
                <a:rPr lang="en-US" altLang="ko-KR" b="1" baseline="-25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4</a:t>
              </a:r>
              <a:r>
                <a:rPr lang="en-US" altLang="ko-KR" b="1" baseline="30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+</a:t>
              </a:r>
              <a:r>
                <a:rPr lang="en-US" altLang="ko-KR" b="1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-N + NO</a:t>
              </a:r>
              <a:r>
                <a:rPr lang="en-US" altLang="ko-KR" b="1" baseline="-25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2</a:t>
              </a:r>
              <a:r>
                <a:rPr lang="en-US" altLang="ko-KR" b="1" baseline="30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-</a:t>
              </a:r>
              <a:r>
                <a:rPr lang="en-US" altLang="ko-KR" b="1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-N + NO</a:t>
              </a:r>
              <a:r>
                <a:rPr lang="en-US" altLang="ko-KR" b="1" baseline="-25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3</a:t>
              </a:r>
              <a:r>
                <a:rPr lang="en-US" altLang="ko-KR" b="1" baseline="30000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-</a:t>
              </a:r>
              <a:r>
                <a:rPr lang="en-US" altLang="ko-KR" b="1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-N + </a:t>
              </a:r>
              <a:r>
                <a:rPr lang="ko-KR" altLang="en-US" b="1">
                  <a:solidFill>
                    <a:srgbClr val="FF0000"/>
                  </a:solidFill>
                  <a:latin typeface="HY그래픽" pitchFamily="18" charset="-127"/>
                  <a:ea typeface="HY그래픽" pitchFamily="18" charset="-127"/>
                </a:rPr>
                <a:t>유기성 질소 </a:t>
              </a:r>
            </a:p>
          </p:txBody>
        </p:sp>
        <p:sp>
          <p:nvSpPr>
            <p:cNvPr id="66588" name="Text Box 28"/>
            <p:cNvSpPr txBox="1">
              <a:spLocks noChangeArrowheads="1"/>
            </p:cNvSpPr>
            <p:nvPr/>
          </p:nvSpPr>
          <p:spPr bwMode="auto">
            <a:xfrm>
              <a:off x="1116013" y="3600450"/>
              <a:ext cx="6931025" cy="124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None/>
              </a:pPr>
              <a:r>
                <a:rPr lang="en-US" altLang="ko-KR" b="1" dirty="0">
                  <a:latin typeface="HY그래픽" pitchFamily="18" charset="-127"/>
                  <a:ea typeface="HY그래픽" pitchFamily="18" charset="-127"/>
                </a:rPr>
                <a:t>- </a:t>
              </a:r>
              <a:r>
                <a:rPr lang="ko-KR" altLang="en-US" b="1" dirty="0" err="1">
                  <a:latin typeface="HY그래픽" pitchFamily="18" charset="-127"/>
                  <a:ea typeface="HY그래픽" pitchFamily="18" charset="-127"/>
                </a:rPr>
                <a:t>배출수</a:t>
              </a:r>
              <a:r>
                <a:rPr lang="ko-KR" altLang="en-US" b="1" dirty="0">
                  <a:latin typeface="HY그래픽" pitchFamily="18" charset="-127"/>
                  <a:ea typeface="HY그래픽" pitchFamily="18" charset="-127"/>
                </a:rPr>
                <a:t> 수질기준의 척도</a:t>
              </a:r>
            </a:p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None/>
              </a:pPr>
              <a:r>
                <a:rPr lang="en-US" altLang="ko-KR" b="1" dirty="0">
                  <a:latin typeface="HY그래픽" pitchFamily="18" charset="-127"/>
                  <a:ea typeface="HY그래픽" pitchFamily="18" charset="-127"/>
                </a:rPr>
                <a:t>- </a:t>
              </a:r>
              <a:r>
                <a:rPr lang="ko-KR" altLang="en-US" b="1" dirty="0" err="1">
                  <a:latin typeface="HY그래픽" pitchFamily="18" charset="-127"/>
                  <a:ea typeface="HY그래픽" pitchFamily="18" charset="-127"/>
                </a:rPr>
                <a:t>방류수</a:t>
              </a:r>
              <a:r>
                <a:rPr lang="ko-KR" altLang="en-US" b="1" dirty="0">
                  <a:latin typeface="HY그래픽" pitchFamily="18" charset="-127"/>
                  <a:ea typeface="HY그래픽" pitchFamily="18" charset="-127"/>
                </a:rPr>
                <a:t> 수질기준의 척도</a:t>
              </a:r>
            </a:p>
            <a:p>
              <a:pPr>
                <a:lnSpc>
                  <a:spcPct val="140000"/>
                </a:lnSpc>
                <a:buClr>
                  <a:srgbClr val="009999"/>
                </a:buClr>
                <a:buFont typeface="Wingdings" pitchFamily="2" charset="2"/>
                <a:buNone/>
              </a:pPr>
              <a:r>
                <a:rPr lang="en-US" altLang="ko-KR" b="1" dirty="0">
                  <a:latin typeface="HY그래픽" pitchFamily="18" charset="-127"/>
                  <a:ea typeface="HY그래픽" pitchFamily="18" charset="-127"/>
                </a:rPr>
                <a:t>- </a:t>
              </a:r>
              <a:r>
                <a:rPr lang="ko-KR" altLang="en-US" b="1" dirty="0">
                  <a:latin typeface="HY그래픽" pitchFamily="18" charset="-127"/>
                  <a:ea typeface="HY그래픽" pitchFamily="18" charset="-127"/>
                </a:rPr>
                <a:t>부영양화 사전 예측 및 방지</a:t>
              </a:r>
            </a:p>
          </p:txBody>
        </p:sp>
        <p:pic>
          <p:nvPicPr>
            <p:cNvPr id="66589" name="Picture 29" descr="C:\Users\Young Choi\AppData\Local\Microsoft\Windows\Temporary Internet Files\Content.IE5\23WJC45I\MCj0426284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8" y="4000504"/>
              <a:ext cx="2571768" cy="1922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09625" y="642918"/>
            <a:ext cx="71469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b="1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b="1">
                <a:latin typeface="HY그래픽" pitchFamily="18" charset="-127"/>
                <a:ea typeface="HY그래픽" pitchFamily="18" charset="-127"/>
              </a:rPr>
              <a:t>측정원리</a:t>
            </a:r>
          </a:p>
        </p:txBody>
      </p:sp>
      <p:sp>
        <p:nvSpPr>
          <p:cNvPr id="88122" name="Text Box 58"/>
          <p:cNvSpPr txBox="1">
            <a:spLocks noChangeArrowheads="1"/>
          </p:cNvSpPr>
          <p:nvPr/>
        </p:nvSpPr>
        <p:spPr bwMode="auto">
          <a:xfrm>
            <a:off x="1154113" y="1071546"/>
            <a:ext cx="4602162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시료 중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질소화합물의 산화 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알칼리성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과황산칼륨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이용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- 120℃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의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Autoclave (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고온고압 멸균기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)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이용</a:t>
            </a:r>
          </a:p>
        </p:txBody>
      </p:sp>
      <p:sp>
        <p:nvSpPr>
          <p:cNvPr id="88129" name="Text Box 65"/>
          <p:cNvSpPr txBox="1">
            <a:spLocks noChangeArrowheads="1"/>
          </p:cNvSpPr>
          <p:nvPr/>
        </p:nvSpPr>
        <p:spPr bwMode="auto">
          <a:xfrm>
            <a:off x="1147763" y="3105103"/>
            <a:ext cx="3365500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산성에서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자외부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흡광도를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측정 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질소 정량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질소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standard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제조 필요</a:t>
            </a:r>
          </a:p>
        </p:txBody>
      </p:sp>
      <p:sp>
        <p:nvSpPr>
          <p:cNvPr id="88130" name="Text Box 66"/>
          <p:cNvSpPr txBox="1">
            <a:spLocks noChangeArrowheads="1"/>
          </p:cNvSpPr>
          <p:nvPr/>
        </p:nvSpPr>
        <p:spPr bwMode="auto">
          <a:xfrm>
            <a:off x="1149350" y="5157804"/>
            <a:ext cx="5147563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정량범위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: 0.005~0.05mg </a:t>
            </a:r>
            <a:r>
              <a:rPr lang="en-US" altLang="ko-KR" sz="1600" b="1" dirty="0" smtClean="0">
                <a:latin typeface="HY그래픽M" pitchFamily="18" charset="-127"/>
                <a:ea typeface="HY그래픽M" pitchFamily="18" charset="-127"/>
              </a:rPr>
              <a:t>NO</a:t>
            </a:r>
            <a:r>
              <a:rPr lang="en-US" altLang="ko-KR" sz="1600" b="1" baseline="-25000" dirty="0" smtClean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baseline="30000" dirty="0" smtClean="0">
                <a:latin typeface="HY그래픽M" pitchFamily="18" charset="-127"/>
                <a:ea typeface="HY그래픽M" pitchFamily="18" charset="-127"/>
              </a:rPr>
              <a:t>—</a:t>
            </a:r>
            <a:r>
              <a:rPr lang="en-US" altLang="ko-KR" sz="1600" b="1" dirty="0" smtClean="0">
                <a:latin typeface="HY그래픽M" pitchFamily="18" charset="-127"/>
                <a:ea typeface="HY그래픽M" pitchFamily="18" charset="-127"/>
              </a:rPr>
              <a:t>N,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표준편차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3~10%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643306" y="2438400"/>
            <a:ext cx="5214974" cy="469900"/>
          </a:xfrm>
          <a:prstGeom prst="roundRect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Org-N  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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Amino acid  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  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Ammonia</a:t>
            </a:r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643306" y="4429132"/>
            <a:ext cx="5214974" cy="469900"/>
          </a:xfrm>
          <a:prstGeom prst="roundRect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Acidic condition: CO</a:t>
            </a:r>
            <a:r>
              <a:rPr lang="en-US" altLang="ko-KR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altLang="ko-KR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2-</a:t>
            </a:r>
            <a:r>
              <a:rPr lang="ko-KR" alt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에 의한 석출방지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1154113" y="1092213"/>
            <a:ext cx="69516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알칼리성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과황산칼륨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용액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물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500ml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에 </a:t>
            </a:r>
            <a:r>
              <a:rPr lang="en-US" altLang="ko-KR" sz="1600" b="1" dirty="0" err="1">
                <a:latin typeface="HY그래픽M" pitchFamily="18" charset="-127"/>
                <a:ea typeface="HY그래픽M" pitchFamily="18" charset="-127"/>
              </a:rPr>
              <a:t>NaOH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(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질소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인 시험용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또는 질소 함량이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0.0005%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이하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      20g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을 녹인 다음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과황산칼륨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(Potassium </a:t>
            </a:r>
            <a:r>
              <a:rPr lang="en-US" altLang="ko-KR" sz="1600" b="1" dirty="0" err="1">
                <a:latin typeface="HY그래픽M" pitchFamily="18" charset="-127"/>
                <a:ea typeface="HY그래픽M" pitchFamily="18" charset="-127"/>
              </a:rPr>
              <a:t>Persulfate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; K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2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S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2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O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8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     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질소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인 시험용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또는 질소 함량이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0.0005%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이하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) 15g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을 녹인다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      ※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이 용액은 사용할 때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조제할 것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!</a:t>
            </a:r>
          </a:p>
        </p:txBody>
      </p:sp>
      <p:sp>
        <p:nvSpPr>
          <p:cNvPr id="90130" name="Text Box 18"/>
          <p:cNvSpPr txBox="1">
            <a:spLocks noChangeArrowheads="1"/>
          </p:cNvSpPr>
          <p:nvPr/>
        </p:nvSpPr>
        <p:spPr bwMode="auto">
          <a:xfrm>
            <a:off x="1146175" y="3178189"/>
            <a:ext cx="61039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염산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(HCl, 1+16)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     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증류수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160ml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에 진한염산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(c-HCl) 10ml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를 천천히 넣어 혼합</a:t>
            </a:r>
            <a:endParaRPr lang="en-US" altLang="en-US" sz="1600" b="1">
              <a:latin typeface="HY그래픽M" pitchFamily="18" charset="-127"/>
              <a:ea typeface="HY그래픽M" pitchFamily="18" charset="-127"/>
            </a:endParaRPr>
          </a:p>
        </p:txBody>
      </p:sp>
      <p:sp>
        <p:nvSpPr>
          <p:cNvPr id="90131" name="Text Box 19"/>
          <p:cNvSpPr txBox="1">
            <a:spLocks noChangeArrowheads="1"/>
          </p:cNvSpPr>
          <p:nvPr/>
        </p:nvSpPr>
        <p:spPr bwMode="auto">
          <a:xfrm>
            <a:off x="1154113" y="4329127"/>
            <a:ext cx="6154737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염산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(HCl, 1+500)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     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증류수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100ml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에 진한염산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(c-HCl) 0.2ml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를 천천히 넣어 혼합</a:t>
            </a:r>
            <a:endParaRPr lang="en-US" altLang="en-US" sz="1600" b="1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endParaRPr lang="en-US" altLang="ko-KR" sz="1600" b="1">
              <a:latin typeface="HY그래픽M" pitchFamily="18" charset="-127"/>
              <a:ea typeface="HY그래픽M" pitchFamily="18" charset="-127"/>
            </a:endParaRPr>
          </a:p>
        </p:txBody>
      </p:sp>
      <p:sp>
        <p:nvSpPr>
          <p:cNvPr id="90132" name="Text Box 20"/>
          <p:cNvSpPr txBox="1">
            <a:spLocks noChangeArrowheads="1"/>
          </p:cNvSpPr>
          <p:nvPr/>
        </p:nvSpPr>
        <p:spPr bwMode="auto">
          <a:xfrm>
            <a:off x="468313" y="582624"/>
            <a:ext cx="1484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000">
                <a:latin typeface="HY헤드라인M" pitchFamily="18" charset="-127"/>
                <a:ea typeface="HY헤드라인M" pitchFamily="18" charset="-127"/>
              </a:rPr>
              <a:t>시약제조</a:t>
            </a:r>
          </a:p>
        </p:txBody>
      </p:sp>
      <p:pic>
        <p:nvPicPr>
          <p:cNvPr id="90134" name="Picture 22" descr="C:\Users\Young Choi\AppData\Local\Microsoft\Windows\Temporary Internet Files\Content.IE5\1KO39X9R\MCj035007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643446"/>
            <a:ext cx="1139118" cy="1441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1154113" y="2400301"/>
            <a:ext cx="5829300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질산성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질소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표준액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(0.02mg NO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baseline="30000" dirty="0">
                <a:latin typeface="HY그래픽M" pitchFamily="18" charset="-127"/>
                <a:ea typeface="HY그래픽M" pitchFamily="18" charset="-127"/>
              </a:rPr>
              <a:t>-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-N/ml)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  -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질산성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질소 표준원액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(0.1mg NO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baseline="30000" dirty="0">
                <a:latin typeface="HY그래픽M" pitchFamily="18" charset="-127"/>
                <a:ea typeface="HY그래픽M" pitchFamily="18" charset="-127"/>
              </a:rPr>
              <a:t>-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-N/ml) 20ml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를 정확히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  취하여 </a:t>
            </a:r>
            <a:r>
              <a:rPr lang="ko-KR" altLang="en-US" sz="1600" b="1" dirty="0" smtClean="0">
                <a:latin typeface="HY그래픽M" pitchFamily="18" charset="-127"/>
                <a:ea typeface="HY그래픽M" pitchFamily="18" charset="-127"/>
              </a:rPr>
              <a:t>증류수를 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이용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, 100ml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로 맞춘다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.</a:t>
            </a:r>
          </a:p>
        </p:txBody>
      </p:sp>
      <p:sp>
        <p:nvSpPr>
          <p:cNvPr id="91151" name="Text Box 15"/>
          <p:cNvSpPr txBox="1">
            <a:spLocks noChangeArrowheads="1"/>
          </p:cNvSpPr>
          <p:nvPr/>
        </p:nvSpPr>
        <p:spPr bwMode="auto">
          <a:xfrm>
            <a:off x="1154113" y="785794"/>
            <a:ext cx="6643687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 typeface="Wingdings" pitchFamily="2" charset="2"/>
              <a:buChar char="£"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질산성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질소 표준 원액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(0.1mg NO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baseline="30000" dirty="0">
                <a:latin typeface="HY그래픽M" pitchFamily="18" charset="-127"/>
                <a:ea typeface="HY그래픽M" pitchFamily="18" charset="-127"/>
              </a:rPr>
              <a:t>-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-N/ml)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     - 105~110℃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에서 미리 약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4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시간 건조한 질산칼륨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(KNO</a:t>
            </a:r>
            <a:r>
              <a:rPr lang="en-US" altLang="ko-KR" sz="1600" b="1" baseline="-25000" dirty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) 0.722g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을 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       정밀하게 측정하여 증류수에 녹여 정확히 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1,000ml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로 맞춘다</a:t>
            </a:r>
            <a:r>
              <a:rPr lang="en-US" altLang="ko-KR" sz="1600" b="1" dirty="0">
                <a:latin typeface="HY그래픽M" pitchFamily="18" charset="-127"/>
                <a:ea typeface="HY그래픽M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468313" y="455626"/>
            <a:ext cx="15684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000">
                <a:latin typeface="HY헤드라인M" pitchFamily="18" charset="-127"/>
                <a:ea typeface="HY헤드라인M" pitchFamily="18" charset="-127"/>
              </a:rPr>
              <a:t>실험 과정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971550" y="1181115"/>
            <a:ext cx="712946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시료 전처리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   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-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시료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50ml (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질소함량이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0.1mg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이상이면 희석 필요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)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를 분해병에 넣는다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.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알칼리성 과황산칼륨 용액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10ml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를 넣어 마개를 닫고 흔들어 섞는다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.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고압증기멸균기에 넣고 가열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      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(120℃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에 도달한 후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, 30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분간 가열 분해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)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가열 종료 후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,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분해병을 꺼내어 방냉한다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. </a:t>
            </a: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971550" y="3565541"/>
            <a:ext cx="712946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전처리 시료 여과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  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- GF/C filter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를 이용하여 여과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     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(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초기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여액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10ml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는 버리고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,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다음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25ml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의 여액을 정확히 취한다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.)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여액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25ml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를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50ml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비이커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또는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비색관에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옮긴다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.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여기에 염산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(1+16) 5ml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를 넣어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pH 2~3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으로 하고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  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-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이 용액의 일부를 층장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10mm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의 흡수셀에 옮겨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검액으로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한다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8" name="Text Box 30"/>
          <p:cNvSpPr txBox="1">
            <a:spLocks noChangeArrowheads="1"/>
          </p:cNvSpPr>
          <p:nvPr/>
        </p:nvSpPr>
        <p:spPr bwMode="auto">
          <a:xfrm>
            <a:off x="971550" y="1000108"/>
            <a:ext cx="7129463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바탕시험액을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대조액으로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하여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220nm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에서 검액의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흡광도를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측정</a:t>
            </a:r>
          </a:p>
          <a:p>
            <a:pPr>
              <a:lnSpc>
                <a:spcPct val="23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미리 작성한 </a:t>
            </a:r>
            <a:r>
              <a:rPr lang="ko-KR" altLang="en-US" sz="1600" b="1" dirty="0" err="1">
                <a:latin typeface="HY그래픽" pitchFamily="18" charset="-127"/>
                <a:ea typeface="HY그래픽" pitchFamily="18" charset="-127"/>
              </a:rPr>
              <a:t>검량선으로부터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질소의 양을 구하여 다음 식에서 시료 중의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    총 질소 농도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(</a:t>
            </a:r>
            <a:r>
              <a:rPr lang="en-US" altLang="ko-KR" sz="1600" b="1" dirty="0" err="1">
                <a:latin typeface="HY그래픽" pitchFamily="18" charset="-127"/>
                <a:ea typeface="HY그래픽" pitchFamily="18" charset="-127"/>
              </a:rPr>
              <a:t>mgN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/L)</a:t>
            </a:r>
            <a:r>
              <a:rPr lang="ko-KR" altLang="en-US" sz="1600" b="1" dirty="0">
                <a:latin typeface="HY그래픽" pitchFamily="18" charset="-127"/>
                <a:ea typeface="HY그래픽" pitchFamily="18" charset="-127"/>
              </a:rPr>
              <a:t>를 산출한다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.</a:t>
            </a:r>
          </a:p>
        </p:txBody>
      </p:sp>
      <p:graphicFrame>
        <p:nvGraphicFramePr>
          <p:cNvPr id="89119" name="Object 31"/>
          <p:cNvGraphicFramePr>
            <a:graphicFrameLocks noChangeAspect="1"/>
          </p:cNvGraphicFramePr>
          <p:nvPr/>
        </p:nvGraphicFramePr>
        <p:xfrm>
          <a:off x="1785918" y="2714620"/>
          <a:ext cx="2963305" cy="636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20" name="Equation" r:id="rId3" imgW="1841400" imgH="393480" progId="Equation.DSMT4">
                  <p:embed/>
                </p:oleObj>
              </mc:Choice>
              <mc:Fallback>
                <p:oleObj name="Equation" r:id="rId3" imgW="1841400" imgH="3934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2714620"/>
                        <a:ext cx="2963305" cy="636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21" name="Rectangle 33"/>
          <p:cNvSpPr>
            <a:spLocks noChangeArrowheads="1"/>
          </p:cNvSpPr>
          <p:nvPr/>
        </p:nvSpPr>
        <p:spPr bwMode="auto">
          <a:xfrm>
            <a:off x="1331913" y="3727463"/>
            <a:ext cx="38655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a: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검량선으로부터 구한 질소의 양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(mgN)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V: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전처리에 사용한 시료의 양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(ml)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60: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시료 전처리시 부피 </a:t>
            </a: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(50+10ml)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25: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발색에 사용된 시료의 부피 </a:t>
            </a:r>
          </a:p>
        </p:txBody>
      </p:sp>
      <p:pic>
        <p:nvPicPr>
          <p:cNvPr id="89122" name="Picture 34" descr="C:\Users\Young Choi\AppData\Local\Microsoft\Windows\Temporary Internet Files\Content.IE5\HEB2VS8Q\MCj0350440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786190"/>
            <a:ext cx="1143008" cy="2177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971550" y="1125538"/>
            <a:ext cx="71294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검량선의 작성</a:t>
            </a:r>
          </a:p>
        </p:txBody>
      </p:sp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1258888" y="1557338"/>
            <a:ext cx="6799262" cy="3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" pitchFamily="18" charset="-127"/>
                <a:ea typeface="HY그래픽" pitchFamily="18" charset="-127"/>
              </a:rPr>
              <a:t>- </a:t>
            </a:r>
            <a:r>
              <a:rPr lang="ko-KR" altLang="en-US" sz="1600" b="1">
                <a:latin typeface="HY그래픽" pitchFamily="18" charset="-127"/>
                <a:ea typeface="HY그래픽" pitchFamily="18" charset="-127"/>
              </a:rPr>
              <a:t>질산성 질소 표준액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(0.02mg NO</a:t>
            </a:r>
            <a:r>
              <a:rPr lang="en-US" altLang="ko-KR" sz="1600" b="1" baseline="-2500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600" b="1" baseline="30000">
                <a:latin typeface="HY그래픽M" pitchFamily="18" charset="-127"/>
                <a:ea typeface="HY그래픽M" pitchFamily="18" charset="-127"/>
              </a:rPr>
              <a:t>-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-N/ml) 0~10ml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를 단계적을 취함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보통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2, 4, 8, 10ml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- 100ml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용량 플라스크에 넣고 증류수를 첨가하여 표선까지 채운다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이 용액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25ml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를 정확히 취하여 각각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50ml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비이커 또는 비색관에 넣는다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이 후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,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염산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(1+500) 5ml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를 넣은 다음 시료의 시험방법에 따라 시험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-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총질소의 양과 흡광도와의 관계선 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(y=ax+b)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작성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endParaRPr lang="ko-KR" altLang="en-US" sz="1600" b="1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※ </a:t>
            </a:r>
            <a:r>
              <a:rPr lang="ko-KR" altLang="en-US" sz="1600" b="1">
                <a:latin typeface="HY그래픽M" pitchFamily="18" charset="-127"/>
                <a:ea typeface="HY그래픽M" pitchFamily="18" charset="-127"/>
              </a:rPr>
              <a:t>검량선에 사용된 표준액과 시료의 염산 농도가 다른 이유</a:t>
            </a: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?</a:t>
            </a:r>
          </a:p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>
                <a:latin typeface="HY그래픽M" pitchFamily="18" charset="-127"/>
                <a:ea typeface="HY그래픽M" pitchFamily="18" charset="-127"/>
              </a:rPr>
              <a:t>    </a:t>
            </a:r>
          </a:p>
        </p:txBody>
      </p:sp>
      <p:sp>
        <p:nvSpPr>
          <p:cNvPr id="94225" name="Rectangle 17"/>
          <p:cNvSpPr>
            <a:spLocks noChangeArrowheads="1"/>
          </p:cNvSpPr>
          <p:nvPr/>
        </p:nvSpPr>
        <p:spPr bwMode="auto">
          <a:xfrm>
            <a:off x="1517650" y="4508500"/>
            <a:ext cx="48545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시료에는 알칼리성 </a:t>
            </a:r>
            <a:r>
              <a:rPr lang="ko-KR" altLang="en-US" sz="1600" b="1" dirty="0" err="1">
                <a:latin typeface="HY그래픽M" pitchFamily="18" charset="-127"/>
                <a:ea typeface="HY그래픽M" pitchFamily="18" charset="-127"/>
              </a:rPr>
              <a:t>과황산칼륨이</a:t>
            </a:r>
            <a:r>
              <a:rPr lang="ko-KR" altLang="en-US" sz="1600" b="1" dirty="0">
                <a:latin typeface="HY그래픽M" pitchFamily="18" charset="-127"/>
                <a:ea typeface="HY그래픽M" pitchFamily="18" charset="-127"/>
              </a:rPr>
              <a:t> 첨가되었기 때문</a:t>
            </a:r>
            <a:r>
              <a:rPr lang="en-US" altLang="ko-KR" sz="1600" b="1" dirty="0">
                <a:latin typeface="Arial"/>
                <a:ea typeface="HY그래픽M" pitchFamily="18" charset="-127"/>
              </a:rPr>
              <a:t>…</a:t>
            </a:r>
            <a:endParaRPr lang="en-US" altLang="ko-KR" sz="1600" b="1" dirty="0">
              <a:latin typeface="HY그래픽M" pitchFamily="18" charset="-127"/>
              <a:ea typeface="HY그래픽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68313" y="455626"/>
            <a:ext cx="500008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하수처리 단계별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총질소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농도 변화 분석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971550" y="1181115"/>
            <a:ext cx="792093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설계주제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</a:rPr>
              <a:t>표준활성슬러지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 공정과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BNR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공정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WWTP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의 단계별 질소제거특성 평가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</a:pP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   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시료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금호처리장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,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안심처리장 단계별 시료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분석항목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TN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금호하수처리장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</a:rPr>
              <a:t>표준활성슬러지법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안심하수처리장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질소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,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인 동시제거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BNR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공정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</p:txBody>
      </p:sp>
      <p:pic>
        <p:nvPicPr>
          <p:cNvPr id="6" name="그림 5" descr="안심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429000"/>
            <a:ext cx="6614980" cy="2088232"/>
          </a:xfrm>
          <a:prstGeom prst="rect">
            <a:avLst/>
          </a:prstGeom>
        </p:spPr>
      </p:pic>
      <p:sp>
        <p:nvSpPr>
          <p:cNvPr id="5" name="아래쪽 화살표 4"/>
          <p:cNvSpPr/>
          <p:nvPr/>
        </p:nvSpPr>
        <p:spPr>
          <a:xfrm>
            <a:off x="2162684" y="3789040"/>
            <a:ext cx="216024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아래쪽 화살표 6"/>
          <p:cNvSpPr/>
          <p:nvPr/>
        </p:nvSpPr>
        <p:spPr>
          <a:xfrm>
            <a:off x="3059832" y="3801740"/>
            <a:ext cx="216024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아래쪽 화살표 7"/>
          <p:cNvSpPr/>
          <p:nvPr/>
        </p:nvSpPr>
        <p:spPr>
          <a:xfrm>
            <a:off x="4550792" y="3810124"/>
            <a:ext cx="216024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아래쪽 화살표 8"/>
          <p:cNvSpPr/>
          <p:nvPr/>
        </p:nvSpPr>
        <p:spPr>
          <a:xfrm>
            <a:off x="7308304" y="3780780"/>
            <a:ext cx="216024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68313" y="455626"/>
            <a:ext cx="394050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. TN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제거를 위한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BNR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공정 설계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971550" y="1181115"/>
            <a:ext cx="792093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Char char="£"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설계주제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Batch Reactor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를 활용한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TN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제거 공정 설계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</a:pP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    </a:t>
            </a:r>
            <a:r>
              <a:rPr lang="en-US" altLang="ko-KR" sz="1600" b="1" dirty="0">
                <a:latin typeface="HY그래픽" pitchFamily="18" charset="-127"/>
                <a:ea typeface="HY그래픽" pitchFamily="18" charset="-127"/>
              </a:rPr>
              <a:t>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제거대상 시료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안심처리장 유입 원수 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분석항목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 TN, NH</a:t>
            </a:r>
            <a:r>
              <a:rPr lang="en-US" altLang="ko-KR" sz="1600" b="1" baseline="-25000" dirty="0" smtClean="0">
                <a:latin typeface="HY그래픽" pitchFamily="18" charset="-127"/>
                <a:ea typeface="HY그래픽" pitchFamily="18" charset="-127"/>
              </a:rPr>
              <a:t>4</a:t>
            </a:r>
            <a:r>
              <a:rPr lang="en-US" altLang="ko-KR" sz="1600" b="1" baseline="30000" dirty="0" smtClean="0">
                <a:latin typeface="HY그래픽" pitchFamily="18" charset="-127"/>
                <a:ea typeface="HY그래픽" pitchFamily="18" charset="-127"/>
              </a:rPr>
              <a:t>+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-N, NO</a:t>
            </a:r>
            <a:r>
              <a:rPr lang="en-US" altLang="ko-KR" sz="1600" b="1" baseline="-25000" dirty="0" smtClean="0">
                <a:latin typeface="HY그래픽" pitchFamily="18" charset="-127"/>
                <a:ea typeface="HY그래픽" pitchFamily="18" charset="-127"/>
              </a:rPr>
              <a:t>3</a:t>
            </a:r>
            <a:r>
              <a:rPr lang="en-US" altLang="ko-KR" sz="1600" b="1" baseline="30000" dirty="0" smtClean="0">
                <a:latin typeface="HY그래픽" pitchFamily="18" charset="-127"/>
                <a:ea typeface="HY그래픽" pitchFamily="18" charset="-127"/>
              </a:rPr>
              <a:t>-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-N,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</a:rPr>
              <a:t>식종슬러지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(Seed Sludge):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안심하수처리장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</a:rPr>
              <a:t>활성슬러지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-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</a:rPr>
              <a:t>질소제거를 위한 생물학적 처리 공정 설계 인자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: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</a:rPr>
              <a:t>        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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호기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(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질산화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) –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무산소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(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탈질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)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공정의 조합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: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체류시간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?</a:t>
            </a: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         F/M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비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  <a:sym typeface="Wingdings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        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  <a:sym typeface="Wingdings"/>
              </a:rPr>
              <a:t>외부탄소원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(external carbon source)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 주입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: methanol, ethanol, glucose 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등</a:t>
            </a:r>
            <a:endParaRPr lang="en-US" altLang="ko-KR" sz="1600" b="1" dirty="0" smtClean="0">
              <a:latin typeface="HY그래픽" pitchFamily="18" charset="-127"/>
              <a:ea typeface="HY그래픽" pitchFamily="18" charset="-127"/>
              <a:sym typeface="Wingdings"/>
            </a:endParaRPr>
          </a:p>
          <a:p>
            <a:pPr>
              <a:lnSpc>
                <a:spcPct val="140000"/>
              </a:lnSpc>
              <a:buClr>
                <a:srgbClr val="009999"/>
              </a:buClr>
              <a:buFont typeface="Wingdings" pitchFamily="2" charset="2"/>
              <a:buNone/>
            </a:pP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         </a:t>
            </a:r>
            <a:r>
              <a:rPr lang="ko-KR" altLang="en-US" sz="1600" b="1" dirty="0" err="1" smtClean="0">
                <a:latin typeface="HY그래픽" pitchFamily="18" charset="-127"/>
                <a:ea typeface="HY그래픽" pitchFamily="18" charset="-127"/>
                <a:sym typeface="Wingdings"/>
              </a:rPr>
              <a:t>외부탄소원</a:t>
            </a:r>
            <a:r>
              <a:rPr lang="ko-KR" altLang="en-US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 주입량</a:t>
            </a:r>
            <a:r>
              <a:rPr lang="en-US" altLang="ko-KR" sz="1600" b="1" dirty="0" smtClean="0">
                <a:latin typeface="HY그래픽" pitchFamily="18" charset="-127"/>
                <a:ea typeface="HY그래픽" pitchFamily="18" charset="-127"/>
                <a:sym typeface="Wingdings"/>
              </a:rPr>
              <a:t>?? </a:t>
            </a: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1979712" y="4509120"/>
          <a:ext cx="2016224" cy="844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3" name="Equation" r:id="rId3" imgW="1091880" imgH="457200" progId="Equation.DSMT4">
                  <p:embed/>
                </p:oleObj>
              </mc:Choice>
              <mc:Fallback>
                <p:oleObj name="Equation" r:id="rId3" imgW="109188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509120"/>
                        <a:ext cx="2016224" cy="844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2347</TotalTime>
  <Words>729</Words>
  <Application>Microsoft Office PowerPoint</Application>
  <PresentationFormat>화면 슬라이드 쇼(4:3)</PresentationFormat>
  <Paragraphs>82</Paragraphs>
  <Slides>9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중앙</vt:lpstr>
      <vt:lpstr>Equation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Environmental Engineering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최영균</dc:creator>
  <cp:lastModifiedBy>user</cp:lastModifiedBy>
  <cp:revision>280</cp:revision>
  <dcterms:created xsi:type="dcterms:W3CDTF">2005-02-02T14:05:33Z</dcterms:created>
  <dcterms:modified xsi:type="dcterms:W3CDTF">2013-04-29T11:06:57Z</dcterms:modified>
</cp:coreProperties>
</file>